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Anton"/>
      <p:regular r:id="rId17"/>
    </p:embeddedFont>
    <p:embeddedFont>
      <p:font typeface="Anaheim"/>
      <p:regular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Anton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Anahei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865686ae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865686ae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865686ae49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865686ae49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865686ae49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865686ae49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865686ae4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865686ae4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865686ae4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865686ae4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865686ae4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865686ae4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865686ae4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865686ae4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865686ae4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865686ae4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865686ae49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865686ae49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865686ae49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865686ae49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865686ae49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865686ae49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81000"/>
          </a:blip>
          <a:srcRect b="6225" l="6062" r="6829" t="7194"/>
          <a:stretch/>
        </p:blipFill>
        <p:spPr>
          <a:xfrm>
            <a:off x="-76200" y="-21538"/>
            <a:ext cx="5251050" cy="521923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5174850" y="152525"/>
            <a:ext cx="3969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6000">
                <a:latin typeface="Anton"/>
                <a:ea typeface="Anton"/>
                <a:cs typeface="Anton"/>
                <a:sym typeface="Anton"/>
              </a:rPr>
              <a:t>Plague of fare evasion </a:t>
            </a:r>
            <a:endParaRPr sz="6000"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6771650" y="4656275"/>
            <a:ext cx="2214300" cy="3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Anaheim"/>
                <a:ea typeface="Anaheim"/>
                <a:cs typeface="Anaheim"/>
                <a:sym typeface="Anaheim"/>
              </a:rPr>
              <a:t>By  - Yanchao, Hanna, Charan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idx="1" type="subTitle"/>
          </p:nvPr>
        </p:nvSpPr>
        <p:spPr>
          <a:xfrm>
            <a:off x="311700" y="1623725"/>
            <a:ext cx="3518400" cy="32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Anaheim"/>
                <a:ea typeface="Anaheim"/>
                <a:cs typeface="Anaheim"/>
                <a:sym typeface="Anaheim"/>
              </a:rPr>
              <a:t>JAMAICA CENTER  - 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Anaheim"/>
                <a:ea typeface="Anaheim"/>
                <a:cs typeface="Anaheim"/>
                <a:sym typeface="Anaheim"/>
              </a:rPr>
              <a:t>2.7 million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Anaheim"/>
              <a:ea typeface="Anaheim"/>
              <a:cs typeface="Anaheim"/>
              <a:sym typeface="Anaheim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Anaheim"/>
                <a:ea typeface="Anaheim"/>
                <a:cs typeface="Anaheim"/>
                <a:sym typeface="Anaheim"/>
              </a:rPr>
              <a:t>103 ST              - 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Anaheim"/>
                <a:ea typeface="Anaheim"/>
                <a:cs typeface="Anaheim"/>
                <a:sym typeface="Anaheim"/>
              </a:rPr>
              <a:t>1.4 million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Anaheim"/>
              <a:ea typeface="Anaheim"/>
              <a:cs typeface="Anaheim"/>
              <a:sym typeface="Anaheim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Anaheim"/>
                <a:ea typeface="Anaheim"/>
                <a:cs typeface="Anaheim"/>
                <a:sym typeface="Anaheim"/>
              </a:rPr>
              <a:t>BOROUGH HALL    - 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Anaheim"/>
                <a:ea typeface="Anaheim"/>
                <a:cs typeface="Anaheim"/>
                <a:sym typeface="Anaheim"/>
              </a:rPr>
              <a:t>1.2 million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Anaheim"/>
              <a:ea typeface="Anaheim"/>
              <a:cs typeface="Anaheim"/>
              <a:sym typeface="Anaheim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Anaheim"/>
                <a:ea typeface="Anaheim"/>
                <a:cs typeface="Anaheim"/>
                <a:sym typeface="Anaheim"/>
              </a:rPr>
              <a:t>66 ST-LINCOLN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Anaheim"/>
              <a:ea typeface="Anaheim"/>
              <a:cs typeface="Anaheim"/>
              <a:sym typeface="Anaheim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Anaheim"/>
                <a:ea typeface="Anaheim"/>
                <a:cs typeface="Anaheim"/>
                <a:sym typeface="Anaheim"/>
              </a:rPr>
              <a:t>168 ST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Anaheim"/>
              <a:ea typeface="Anaheim"/>
              <a:cs typeface="Anaheim"/>
              <a:sym typeface="Anaheim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Anaheim"/>
                <a:ea typeface="Anaheim"/>
                <a:cs typeface="Anaheim"/>
                <a:sym typeface="Anaheim"/>
              </a:rPr>
              <a:t>FLUSHING-MAIN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Anaheim"/>
              <a:ea typeface="Anaheim"/>
              <a:cs typeface="Anaheim"/>
              <a:sym typeface="Anaheim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Anaheim"/>
                <a:ea typeface="Anaheim"/>
                <a:cs typeface="Anaheim"/>
                <a:sym typeface="Anaheim"/>
              </a:rPr>
              <a:t>NEWARK HM HE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Anaheim"/>
              <a:ea typeface="Anaheim"/>
              <a:cs typeface="Anaheim"/>
              <a:sym typeface="Anaheim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Anaheim"/>
                <a:ea typeface="Anaheim"/>
                <a:cs typeface="Anaheim"/>
                <a:sym typeface="Anaheim"/>
              </a:rPr>
              <a:t>KINGSBRIDGE RD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Anaheim"/>
              <a:ea typeface="Anaheim"/>
              <a:cs typeface="Anaheim"/>
              <a:sym typeface="Anaheim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Anaheim"/>
                <a:ea typeface="Anaheim"/>
                <a:cs typeface="Anaheim"/>
                <a:sym typeface="Anaheim"/>
              </a:rPr>
              <a:t>145 ST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Anaheim"/>
              <a:ea typeface="Anaheim"/>
              <a:cs typeface="Anaheim"/>
              <a:sym typeface="Anahei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Anaheim"/>
                <a:ea typeface="Anaheim"/>
                <a:cs typeface="Anaheim"/>
                <a:sym typeface="Anaheim"/>
              </a:rPr>
              <a:t>TIMES SQ-42 ST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Anaheim"/>
                <a:ea typeface="Anaheim"/>
                <a:cs typeface="Anaheim"/>
                <a:sym typeface="Anaheim"/>
              </a:rPr>
            </a:br>
            <a:endParaRPr sz="1600">
              <a:solidFill>
                <a:schemeClr val="dk1"/>
              </a:solidFill>
              <a:highlight>
                <a:srgbClr val="FFFFFF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445025"/>
            <a:ext cx="3999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nton"/>
                <a:ea typeface="Anton"/>
                <a:cs typeface="Anton"/>
                <a:sym typeface="Anton"/>
              </a:rPr>
              <a:t>The Winners (Max Jumps)</a:t>
            </a:r>
            <a:endParaRPr sz="2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/>
          <p:nvPr/>
        </p:nvSpPr>
        <p:spPr>
          <a:xfrm>
            <a:off x="435100" y="1196525"/>
            <a:ext cx="387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Anaheim"/>
                <a:ea typeface="Anaheim"/>
                <a:cs typeface="Anaheim"/>
                <a:sym typeface="Anaheim"/>
              </a:rPr>
              <a:t>The top 15 stations account to 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Anaheim"/>
                <a:ea typeface="Anaheim"/>
                <a:cs typeface="Anaheim"/>
                <a:sym typeface="Anaheim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440425" y="0"/>
            <a:ext cx="47035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 txBox="1"/>
          <p:nvPr/>
        </p:nvSpPr>
        <p:spPr>
          <a:xfrm>
            <a:off x="159050" y="144950"/>
            <a:ext cx="2977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CCCCCC"/>
                </a:solidFill>
                <a:latin typeface="Anton"/>
                <a:ea typeface="Anton"/>
                <a:cs typeface="Anton"/>
                <a:sym typeface="Anton"/>
              </a:rPr>
              <a:t>“</a:t>
            </a:r>
            <a:endParaRPr sz="12000">
              <a:solidFill>
                <a:srgbClr val="CCCCCC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39" name="Google Shape;139;p23"/>
          <p:cNvSpPr txBox="1"/>
          <p:nvPr/>
        </p:nvSpPr>
        <p:spPr>
          <a:xfrm>
            <a:off x="741125" y="565050"/>
            <a:ext cx="3831000" cy="40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latin typeface="Anton"/>
                <a:ea typeface="Anton"/>
                <a:cs typeface="Anton"/>
                <a:sym typeface="Anton"/>
              </a:rPr>
              <a:t>Listen to us and Secure these stations</a:t>
            </a:r>
            <a:endParaRPr sz="57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440475" y="260000"/>
            <a:ext cx="3999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nton"/>
                <a:ea typeface="Anton"/>
                <a:cs typeface="Anton"/>
                <a:sym typeface="Anton"/>
              </a:rPr>
              <a:t>WHY DOES IT MATTER ? </a:t>
            </a:r>
            <a:endParaRPr sz="2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296400" y="4364350"/>
            <a:ext cx="8551200" cy="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“We’ve got to make the riders feel safe again — that’s the bottom line — what they’re telling us [is] they want to see more police. That’s what they’re telling us.” Lieber ,CEO MTA</a:t>
            </a:r>
            <a:endParaRPr sz="16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6559" l="16791" r="0" t="0"/>
          <a:stretch/>
        </p:blipFill>
        <p:spPr>
          <a:xfrm>
            <a:off x="4014250" y="1050557"/>
            <a:ext cx="2450587" cy="154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/>
          </a:blip>
          <a:srcRect b="7740" l="16296" r="1769" t="0"/>
          <a:stretch/>
        </p:blipFill>
        <p:spPr>
          <a:xfrm>
            <a:off x="6541014" y="2676806"/>
            <a:ext cx="2450587" cy="155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5">
            <a:alphaModFix/>
          </a:blip>
          <a:srcRect b="6794" l="16984" r="0" t="0"/>
          <a:stretch/>
        </p:blipFill>
        <p:spPr>
          <a:xfrm>
            <a:off x="4014240" y="2679038"/>
            <a:ext cx="2450587" cy="154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6">
            <a:alphaModFix/>
          </a:blip>
          <a:srcRect b="6864" l="17293" r="0" t="0"/>
          <a:stretch/>
        </p:blipFill>
        <p:spPr>
          <a:xfrm>
            <a:off x="6541015" y="1048320"/>
            <a:ext cx="2450587" cy="155228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>
            <p:ph idx="2" type="body"/>
          </p:nvPr>
        </p:nvSpPr>
        <p:spPr>
          <a:xfrm>
            <a:off x="440475" y="1081925"/>
            <a:ext cx="3370800" cy="31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“Not every fare evader is a criminal, but experience has shown that virtually every criminal is a fare evader.”</a:t>
            </a:r>
            <a:endParaRPr sz="28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/>
        </p:nvSpPr>
        <p:spPr>
          <a:xfrm>
            <a:off x="159050" y="144950"/>
            <a:ext cx="2977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CCCCCC"/>
                </a:solidFill>
                <a:latin typeface="Anton"/>
                <a:ea typeface="Anton"/>
                <a:cs typeface="Anton"/>
                <a:sym typeface="Anton"/>
              </a:rPr>
              <a:t>“</a:t>
            </a:r>
            <a:endParaRPr sz="12000">
              <a:solidFill>
                <a:srgbClr val="CCCCCC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741125" y="565050"/>
            <a:ext cx="4478700" cy="40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Every minute around 350 people evade fare. </a:t>
            </a:r>
            <a:br>
              <a:rPr lang="en" sz="5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</a:br>
            <a:r>
              <a:rPr lang="en" sz="1700">
                <a:solidFill>
                  <a:srgbClr val="202124"/>
                </a:solidFill>
                <a:highlight>
                  <a:srgbClr val="FFFFFF"/>
                </a:highlight>
                <a:latin typeface="Anaheim"/>
                <a:ea typeface="Anaheim"/>
                <a:cs typeface="Anaheim"/>
                <a:sym typeface="Anaheim"/>
              </a:rPr>
              <a:t>MTA bares a loss of ~ 500 million every year just on Subway and path.</a:t>
            </a:r>
            <a:endParaRPr sz="55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>
                <a:latin typeface="Anton"/>
                <a:ea typeface="Anton"/>
                <a:cs typeface="Anton"/>
                <a:sym typeface="Anton"/>
              </a:rPr>
              <a:t>LOGIC</a:t>
            </a:r>
            <a:endParaRPr sz="6000"/>
          </a:p>
        </p:txBody>
      </p:sp>
      <p:sp>
        <p:nvSpPr>
          <p:cNvPr id="79" name="Google Shape;79;p16"/>
          <p:cNvSpPr txBox="1"/>
          <p:nvPr>
            <p:ph type="ctrTitle"/>
          </p:nvPr>
        </p:nvSpPr>
        <p:spPr>
          <a:xfrm rot="10800000">
            <a:off x="445608" y="26731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>
                <a:solidFill>
                  <a:srgbClr val="CCCCCC"/>
                </a:solidFill>
                <a:latin typeface="Anton"/>
                <a:ea typeface="Anton"/>
                <a:cs typeface="Anton"/>
                <a:sym typeface="Anton"/>
              </a:rPr>
              <a:t>Assumptions</a:t>
            </a:r>
            <a:endParaRPr sz="60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/>
        </p:nvSpPr>
        <p:spPr>
          <a:xfrm rot="-5400000">
            <a:off x="5643900" y="2187950"/>
            <a:ext cx="5153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Anton"/>
                <a:ea typeface="Anton"/>
                <a:cs typeface="Anton"/>
                <a:sym typeface="Anton"/>
              </a:rPr>
              <a:t>ENTRY ∦ EXIT</a:t>
            </a:r>
            <a:endParaRPr sz="3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382475" y="3958625"/>
            <a:ext cx="34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highlight>
                  <a:srgbClr val="FFFFFF"/>
                </a:highlight>
                <a:latin typeface="Anaheim"/>
                <a:ea typeface="Anaheim"/>
                <a:cs typeface="Anaheim"/>
                <a:sym typeface="Anaheim"/>
              </a:rPr>
              <a:t>ENTRY</a:t>
            </a:r>
            <a:endParaRPr i="1" sz="1200">
              <a:solidFill>
                <a:schemeClr val="dk1"/>
              </a:solidFill>
              <a:highlight>
                <a:srgbClr val="FFFFFF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100" y="1120150"/>
            <a:ext cx="3883550" cy="255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9049" y="1120150"/>
            <a:ext cx="3479551" cy="261836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4216425" y="3958625"/>
            <a:ext cx="34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highlight>
                  <a:srgbClr val="FFFFFF"/>
                </a:highlight>
                <a:latin typeface="Anaheim"/>
                <a:ea typeface="Anaheim"/>
                <a:cs typeface="Anaheim"/>
                <a:sym typeface="Anaheim"/>
              </a:rPr>
              <a:t>EXIT</a:t>
            </a:r>
            <a:endParaRPr i="1" sz="1200">
              <a:solidFill>
                <a:schemeClr val="dk1"/>
              </a:solidFill>
              <a:highlight>
                <a:srgbClr val="FFFFFF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/>
        </p:nvSpPr>
        <p:spPr>
          <a:xfrm rot="-5400000">
            <a:off x="5643900" y="2187950"/>
            <a:ext cx="5153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Anton"/>
                <a:ea typeface="Anton"/>
                <a:cs typeface="Anton"/>
                <a:sym typeface="Anton"/>
              </a:rPr>
              <a:t>ENTRY = EXIT</a:t>
            </a:r>
            <a:endParaRPr sz="3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152400" y="4736450"/>
            <a:ext cx="7174500" cy="11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highlight>
                  <a:schemeClr val="lt1"/>
                </a:highlight>
                <a:latin typeface="Anaheim"/>
                <a:ea typeface="Anaheim"/>
                <a:cs typeface="Anaheim"/>
                <a:sym typeface="Anaheim"/>
              </a:rPr>
              <a:t>Source : New York City Mobility Report, NYC  Department of Transportation, August 2019</a:t>
            </a:r>
            <a:endParaRPr i="1" sz="1200">
              <a:solidFill>
                <a:schemeClr val="dk1"/>
              </a:solidFill>
              <a:highlight>
                <a:schemeClr val="lt1"/>
              </a:highlight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E1E1E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260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dk1"/>
              </a:solidFill>
              <a:highlight>
                <a:srgbClr val="FFFFFF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258101" cy="410302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/>
          <p:nvPr/>
        </p:nvSpPr>
        <p:spPr>
          <a:xfrm>
            <a:off x="3626350" y="888075"/>
            <a:ext cx="3700500" cy="646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8"/>
          <p:cNvSpPr/>
          <p:nvPr/>
        </p:nvSpPr>
        <p:spPr>
          <a:xfrm>
            <a:off x="3626350" y="2150575"/>
            <a:ext cx="3700500" cy="328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8"/>
          <p:cNvSpPr/>
          <p:nvPr/>
        </p:nvSpPr>
        <p:spPr>
          <a:xfrm>
            <a:off x="3626350" y="2796200"/>
            <a:ext cx="3700500" cy="328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/>
        </p:nvSpPr>
        <p:spPr>
          <a:xfrm rot="-5400000">
            <a:off x="4444150" y="1925250"/>
            <a:ext cx="5153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Anton"/>
                <a:ea typeface="Anton"/>
                <a:cs typeface="Anton"/>
                <a:sym typeface="Anton"/>
              </a:rPr>
              <a:t>Game of 379 (underground)</a:t>
            </a:r>
            <a:endParaRPr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 rotWithShape="1">
          <a:blip r:embed="rId3">
            <a:alphaModFix/>
          </a:blip>
          <a:srcRect b="2248" l="0" r="0" t="0"/>
          <a:stretch/>
        </p:blipFill>
        <p:spPr>
          <a:xfrm>
            <a:off x="137050" y="152400"/>
            <a:ext cx="4838699" cy="473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3999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nton"/>
                <a:ea typeface="Anton"/>
                <a:cs typeface="Anton"/>
                <a:sym typeface="Anton"/>
              </a:rPr>
              <a:t>The Race</a:t>
            </a:r>
            <a:endParaRPr sz="2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288600" y="3855800"/>
            <a:ext cx="39990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l">
              <a:lnSpc>
                <a:spcPct val="128571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i="1" sz="1300">
              <a:solidFill>
                <a:schemeClr val="dk1"/>
              </a:solidFill>
              <a:highlight>
                <a:srgbClr val="FFFFFF"/>
              </a:highlight>
              <a:latin typeface="Anaheim"/>
              <a:ea typeface="Anaheim"/>
              <a:cs typeface="Anaheim"/>
              <a:sym typeface="Anaheim"/>
            </a:endParaRPr>
          </a:p>
          <a:p>
            <a:pPr indent="0" lvl="0" marL="101600" marR="101600" rtl="0" algn="l">
              <a:lnSpc>
                <a:spcPct val="128571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chemeClr val="dk1"/>
                </a:solidFill>
                <a:highlight>
                  <a:srgbClr val="FFFFFF"/>
                </a:highlight>
                <a:latin typeface="Anaheim"/>
                <a:ea typeface="Anaheim"/>
                <a:cs typeface="Anaheim"/>
                <a:sym typeface="Anaheim"/>
              </a:rPr>
              <a:t>Orange: total entries &lt; total exits, </a:t>
            </a:r>
            <a:endParaRPr b="1" i="1" sz="1300">
              <a:solidFill>
                <a:schemeClr val="dk1"/>
              </a:solidFill>
              <a:highlight>
                <a:srgbClr val="FFFFFF"/>
              </a:highlight>
              <a:latin typeface="Anaheim"/>
              <a:ea typeface="Anaheim"/>
              <a:cs typeface="Anaheim"/>
              <a:sym typeface="Anaheim"/>
            </a:endParaRPr>
          </a:p>
          <a:p>
            <a:pPr indent="0" lvl="0" marL="101600" marR="101600" rtl="0" algn="l">
              <a:lnSpc>
                <a:spcPct val="128571"/>
              </a:lnSpc>
              <a:spcBef>
                <a:spcPts val="800"/>
              </a:spcBef>
              <a:spcAft>
                <a:spcPts val="400"/>
              </a:spcAft>
              <a:buNone/>
            </a:pPr>
            <a:r>
              <a:rPr b="1" i="1" lang="en" sz="1300">
                <a:solidFill>
                  <a:schemeClr val="dk1"/>
                </a:solidFill>
                <a:highlight>
                  <a:srgbClr val="FFFFFF"/>
                </a:highlight>
                <a:latin typeface="Anaheim"/>
                <a:ea typeface="Anaheim"/>
                <a:cs typeface="Anaheim"/>
                <a:sym typeface="Anaheim"/>
              </a:rPr>
              <a:t>Blue: total entries &gt; total </a:t>
            </a:r>
            <a:r>
              <a:rPr b="1" i="1" lang="en" sz="1300">
                <a:solidFill>
                  <a:schemeClr val="dk1"/>
                </a:solidFill>
                <a:highlight>
                  <a:srgbClr val="FFFFFF"/>
                </a:highlight>
                <a:latin typeface="Anaheim"/>
                <a:ea typeface="Anaheim"/>
                <a:cs typeface="Anaheim"/>
                <a:sym typeface="Anaheim"/>
              </a:rPr>
              <a:t>exits</a:t>
            </a:r>
            <a:endParaRPr b="1" i="1" sz="13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1" name="Google Shape;111;p20"/>
          <p:cNvSpPr/>
          <p:nvPr/>
        </p:nvSpPr>
        <p:spPr>
          <a:xfrm>
            <a:off x="3093500" y="4329750"/>
            <a:ext cx="199500" cy="1995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3093500" y="4634550"/>
            <a:ext cx="199500" cy="1995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/>
          <p:nvPr/>
        </p:nvSpPr>
        <p:spPr>
          <a:xfrm>
            <a:off x="4692925" y="651600"/>
            <a:ext cx="1178400" cy="977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>
            <p:ph idx="1" type="subTitle"/>
          </p:nvPr>
        </p:nvSpPr>
        <p:spPr>
          <a:xfrm>
            <a:off x="265500" y="1211925"/>
            <a:ext cx="4045200" cy="32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Anaheim"/>
                <a:ea typeface="Anaheim"/>
                <a:cs typeface="Anaheim"/>
                <a:sym typeface="Anaheim"/>
              </a:rPr>
              <a:t>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Anaheim"/>
              <a:ea typeface="Anaheim"/>
              <a:cs typeface="Anaheim"/>
              <a:sym typeface="Anahei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Anaheim"/>
                <a:ea typeface="Anaheim"/>
                <a:cs typeface="Anaheim"/>
                <a:sym typeface="Anaheim"/>
              </a:rPr>
              <a:t>Most of the stations located close to the red line, meaning the yearly total entries and exits are in equilibrium.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Anaheim"/>
              <a:ea typeface="Anaheim"/>
              <a:cs typeface="Anaheim"/>
              <a:sym typeface="Anahei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Anaheim"/>
                <a:ea typeface="Anaheim"/>
                <a:cs typeface="Anaheim"/>
                <a:sym typeface="Anaheim"/>
              </a:rPr>
              <a:t>Some stations are relatively more popular destinations, while others are popular origins.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Anaheim"/>
              <a:ea typeface="Anaheim"/>
              <a:cs typeface="Anaheim"/>
              <a:sym typeface="Anahei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Anaheim"/>
                <a:ea typeface="Anaheim"/>
                <a:cs typeface="Anaheim"/>
                <a:sym typeface="Anaheim"/>
              </a:rPr>
              <a:t>9.4% stations having total entries obviously larger than total exits, which might be interesting to focus on.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Anaheim"/>
                <a:ea typeface="Anaheim"/>
                <a:cs typeface="Anaheim"/>
                <a:sym typeface="Anaheim"/>
              </a:rPr>
            </a:br>
            <a:endParaRPr sz="1600">
              <a:solidFill>
                <a:schemeClr val="dk1"/>
              </a:solidFill>
              <a:highlight>
                <a:srgbClr val="FFFFFF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9025" y="24262"/>
            <a:ext cx="5094976" cy="509497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445025"/>
            <a:ext cx="3999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nton"/>
                <a:ea typeface="Anton"/>
                <a:cs typeface="Anton"/>
                <a:sym typeface="Anton"/>
              </a:rPr>
              <a:t>The Winners (Pound to Pound)</a:t>
            </a:r>
            <a:endParaRPr sz="2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22" name="Google Shape;122;p21"/>
          <p:cNvSpPr txBox="1"/>
          <p:nvPr>
            <p:ph idx="1" type="subTitle"/>
          </p:nvPr>
        </p:nvSpPr>
        <p:spPr>
          <a:xfrm>
            <a:off x="265500" y="1211925"/>
            <a:ext cx="3075300" cy="32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Anaheim"/>
                <a:ea typeface="Anaheim"/>
                <a:cs typeface="Anaheim"/>
                <a:sym typeface="Anaheim"/>
              </a:rPr>
              <a:t>JAMAICA CENTER   - 0.9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Anaheim"/>
                <a:ea typeface="Anaheim"/>
                <a:cs typeface="Anaheim"/>
                <a:sym typeface="Anaheim"/>
              </a:rPr>
              <a:t>8 ST-NYU            - 0.89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Anaheim"/>
                <a:ea typeface="Anaheim"/>
                <a:cs typeface="Anaheim"/>
                <a:sym typeface="Anaheim"/>
              </a:rPr>
              <a:t>BEDFORD AV        - 0.88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Anaheim"/>
                <a:ea typeface="Anaheim"/>
                <a:cs typeface="Anaheim"/>
                <a:sym typeface="Anaheim"/>
              </a:rPr>
              <a:t>FRANKLIN ST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Anaheim"/>
                <a:ea typeface="Anaheim"/>
                <a:cs typeface="Anaheim"/>
                <a:sym typeface="Anaheim"/>
              </a:rPr>
              <a:t>ORCHARD BEACH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Anaheim"/>
                <a:ea typeface="Anaheim"/>
                <a:cs typeface="Anaheim"/>
                <a:sym typeface="Anaheim"/>
              </a:rPr>
              <a:t>NEWARK HM HE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Anaheim"/>
                <a:ea typeface="Anaheim"/>
                <a:cs typeface="Anaheim"/>
                <a:sym typeface="Anaheim"/>
              </a:rPr>
              <a:t>42 ST-PORT AUTH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Anaheim"/>
                <a:ea typeface="Anaheim"/>
                <a:cs typeface="Anaheim"/>
                <a:sym typeface="Anaheim"/>
              </a:rPr>
              <a:t>168 ST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Anaheim"/>
                <a:ea typeface="Anaheim"/>
                <a:cs typeface="Anaheim"/>
                <a:sym typeface="Anaheim"/>
              </a:rPr>
              <a:t>SUTTER AV-RUTLD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Anaheim"/>
                <a:ea typeface="Anaheim"/>
                <a:cs typeface="Anaheim"/>
                <a:sym typeface="Anaheim"/>
              </a:rPr>
              <a:t>BOROUGH HALL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Anaheim"/>
                <a:ea typeface="Anaheim"/>
                <a:cs typeface="Anaheim"/>
                <a:sym typeface="Anaheim"/>
              </a:rPr>
              <a:t>61 ST WOODSIDE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3" name="Google Shape;123;p21"/>
          <p:cNvSpPr/>
          <p:nvPr/>
        </p:nvSpPr>
        <p:spPr>
          <a:xfrm>
            <a:off x="348525" y="1585000"/>
            <a:ext cx="2992200" cy="240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>
            <a:off x="348525" y="3617650"/>
            <a:ext cx="2992200" cy="240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